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69" r:id="rId1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3EB3DA2-E251-47C9-A0B5-66112E308264}" type="datetimeFigureOut">
              <a:rPr lang="th-TH" smtClean="0"/>
              <a:pPr/>
              <a:t>05/01/56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9DD248-0B9A-4BBA-A06D-C3C4E6D0DAC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การวิเคราะห์งบการเงิน และอัตราส่วนทางการเงิน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/>
              <a:t>บทที่ 3-4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070819" y="71414"/>
            <a:ext cx="1976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/>
              <a:t>อ. กมลวรรณ  ศิริจันทร์ชื่น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อัตราส่วนวัดสภาพคล่อง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(Liquidity Ratio)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5. อัตราส่วนการหมุนของสินค้าคงเหลือ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(Inventory Turnover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5029200" algn="ctr"/>
              </a:tabLst>
            </a:pP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อัตราส่วน</a:t>
            </a: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การหมุนของสินค้าคงเหลือ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u="sng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      </a:t>
            </a:r>
            <a:r>
              <a:rPr lang="th-TH" u="sng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ต้นทุนขาย</a:t>
            </a:r>
            <a:r>
              <a:rPr lang="th-TH" u="sng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5195888" algn="ctr"/>
              </a:tabLst>
            </a:pP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สินค้าคงเหลือเฉลี่ย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6. ระยะเวลาในการขายสินค้า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Average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Days Sales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4572000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ระยะเวลา</a:t>
            </a: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ในการขายสินค้า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u="sng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u="sng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   365</a:t>
            </a:r>
            <a:r>
              <a:rPr lang="th-TH" u="sng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u="sng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endParaRPr lang="th-TH" u="sng" dirty="0" smtClean="0">
              <a:solidFill>
                <a:schemeClr val="accent6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4751388" algn="ctr"/>
              </a:tabLst>
            </a:pP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th-TH" dirty="0" smtClean="0">
                <a:solidFill>
                  <a:schemeClr val="accent6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หมุนของสินค้าคงเหลือ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endParaRPr lang="en-US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6429388" y="2857496"/>
            <a:ext cx="2571768" cy="1000132"/>
          </a:xfrm>
          <a:prstGeom prst="wedgeEllipseCallout">
            <a:avLst>
              <a:gd name="adj1" fmla="val -40496"/>
              <a:gd name="adj2" fmla="val -51092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(ครั้ง) ยิ่งมาก ยิ่งดี</a:t>
            </a:r>
            <a:endParaRPr lang="th-TH" sz="2400" dirty="0"/>
          </a:p>
        </p:txBody>
      </p:sp>
      <p:sp>
        <p:nvSpPr>
          <p:cNvPr id="5" name="Oval Callout 4"/>
          <p:cNvSpPr/>
          <p:nvPr/>
        </p:nvSpPr>
        <p:spPr>
          <a:xfrm>
            <a:off x="6500826" y="5214950"/>
            <a:ext cx="2500330" cy="1000132"/>
          </a:xfrm>
          <a:prstGeom prst="wedgeEllipseCallout">
            <a:avLst>
              <a:gd name="adj1" fmla="val -42095"/>
              <a:gd name="adj2" fmla="val -4970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(วัน) ยิ่งสั้น ยิ่งดี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อัตราส่วนวัดสภาพหนี้สิน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(Debt Ratio)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1. อัตราส่วนหนี้สินต่อส่วนของเจ้าของ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(Debt to Net Worth)</a:t>
            </a:r>
          </a:p>
          <a:p>
            <a:pPr marL="0" indent="0">
              <a:buNone/>
              <a:tabLst>
                <a:tab pos="539750" algn="l"/>
                <a:tab pos="5029200" algn="ctr"/>
              </a:tabLst>
            </a:pPr>
            <a:endParaRPr lang="th-TH" sz="1000" dirty="0" smtClean="0">
              <a:solidFill>
                <a:schemeClr val="accent6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4572000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อัตราส่วน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หนี้สินต่อส่วนของเจ้าของ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   หนี้สินทั้งหมด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4751388" algn="ctr"/>
              </a:tabLst>
            </a:pP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ส่วนของเจ้าของ</a:t>
            </a:r>
          </a:p>
          <a:p>
            <a:pPr marL="0" indent="0">
              <a:spcBef>
                <a:spcPts val="0"/>
              </a:spcBef>
              <a:buNone/>
              <a:tabLst>
                <a:tab pos="4751388" algn="ctr"/>
              </a:tabLst>
            </a:pPr>
            <a:endParaRPr lang="th-TH" sz="1000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2. อัตราส่วนหนี้สินระยะยาวต่อเงินทุนระยะยาว </a:t>
            </a:r>
            <a:r>
              <a:rPr lang="en-US" sz="2000" dirty="0" smtClean="0">
                <a:latin typeface="Cordia New" pitchFamily="34" charset="-34"/>
                <a:cs typeface="Cordia New" pitchFamily="34" charset="-34"/>
              </a:rPr>
              <a:t>(Long-term Debt to Total Capitalization</a:t>
            </a:r>
            <a:r>
              <a:rPr lang="en-US" sz="2000" dirty="0" smtClean="0">
                <a:latin typeface="Cordia New" pitchFamily="34" charset="-34"/>
                <a:cs typeface="Cordia New" pitchFamily="34" charset="-34"/>
              </a:rPr>
              <a:t>)</a:t>
            </a: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5029200" algn="ctr"/>
              </a:tabLst>
            </a:pPr>
            <a:endParaRPr lang="th-TH" sz="1000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5029200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อัตราส่วน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หนี้สินระยะยาวต่อเงินทุนระยะยาว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     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   หนี้สินระยะยาว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5916613" algn="ctr"/>
              </a:tabLst>
            </a:pP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เงินทุนระยะยาว</a:t>
            </a:r>
            <a:endParaRPr lang="th-TH" dirty="0" smtClean="0">
              <a:solidFill>
                <a:schemeClr val="accent4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endParaRPr lang="th-TH" sz="1000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3. อัตราส่วนหนี้สิน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(Debt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0" indent="0">
              <a:buNone/>
              <a:tabLst>
                <a:tab pos="539750" algn="l"/>
                <a:tab pos="5029200" algn="ctr"/>
              </a:tabLst>
            </a:pPr>
            <a:endParaRPr lang="th-TH" sz="1000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3227388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อัตราส่วนหนี้สิน 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  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หนี้สินทั้งหมด</a:t>
            </a:r>
            <a:r>
              <a:rPr lang="th-TH" u="sng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3227388" algn="ctr"/>
              </a:tabLst>
            </a:pP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4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สินทรัพย์ทั้งหมด</a:t>
            </a:r>
            <a:endParaRPr lang="th-TH" dirty="0" smtClean="0">
              <a:solidFill>
                <a:schemeClr val="accent4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786446" y="4500570"/>
            <a:ext cx="2714644" cy="15716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เท่า)</a:t>
            </a:r>
          </a:p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หรือ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(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x100 = %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) </a:t>
            </a:r>
          </a:p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ยิ่งน้อย ยิ่งดี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1714480" y="3857628"/>
            <a:ext cx="3143272" cy="500066"/>
          </a:xfrm>
          <a:prstGeom prst="borderCallout1">
            <a:avLst>
              <a:gd name="adj1" fmla="val 31680"/>
              <a:gd name="adj2" fmla="val 102617"/>
              <a:gd name="adj3" fmla="val 21072"/>
              <a:gd name="adj4" fmla="val 12540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solidFill>
                  <a:schemeClr val="tx1"/>
                </a:solidFill>
              </a:rPr>
              <a:t>หนี้สินระยะยาว + ส่วนของเจ้าของ</a:t>
            </a:r>
            <a:endParaRPr lang="th-TH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อัตราส่วนวัดความสามารถในการทำกำไร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(Profitability Ratio)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1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. อัตราส่วนกำไรขั้นต้น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(Gross Profit Margin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endParaRPr lang="en-US" sz="1100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4129088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อัตราส่วนกำไรขั้นต้น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=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    กำไรขั้นต้น	 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x 100</a:t>
            </a:r>
            <a:endParaRPr lang="th-TH" dirty="0" smtClean="0">
              <a:solidFill>
                <a:schemeClr val="bg2">
                  <a:lumMod val="50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3227388" algn="ctr"/>
              </a:tabLst>
            </a:pP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	ยอดขาย</a:t>
            </a:r>
          </a:p>
          <a:p>
            <a:endParaRPr lang="en-US" sz="1000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2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. อัตราส่วนกำไรสุทธิ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(Net Profit Margin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0" indent="0">
              <a:buNone/>
              <a:tabLst>
                <a:tab pos="539750" algn="l"/>
                <a:tab pos="4129088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4129088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อัตราส่วน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กำไรสุทธิ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=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     กำไรสุทธิ 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x 100</a:t>
            </a:r>
            <a:endParaRPr lang="th-TH" dirty="0" smtClean="0">
              <a:solidFill>
                <a:schemeClr val="bg2">
                  <a:lumMod val="50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3048000" algn="ctr"/>
              </a:tabLst>
            </a:pP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	ยอดขาย</a:t>
            </a:r>
          </a:p>
          <a:p>
            <a:pPr>
              <a:buNone/>
            </a:pPr>
            <a:endParaRPr lang="en-US" sz="1100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3. อัตราผลตอบแทนจากการลงทุน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(Return on Equity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pPr marL="0" indent="0">
              <a:buNone/>
              <a:tabLst>
                <a:tab pos="539750" algn="l"/>
                <a:tab pos="4129088" algn="ctr"/>
              </a:tabLst>
            </a:pPr>
            <a:endParaRPr lang="th-TH" sz="1100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4129088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อัตราผลตอบแทนจากการลงทุน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=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     กำไร</a:t>
            </a:r>
            <a:r>
              <a:rPr lang="th-TH" u="sng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สุทธิ - เงินปันผลหุ้นบุริมสิทธิ </a:t>
            </a:r>
            <a:r>
              <a:rPr lang="en-US" u="sng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  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x 100</a:t>
            </a:r>
            <a:endParaRPr lang="th-TH" dirty="0" smtClean="0">
              <a:solidFill>
                <a:schemeClr val="bg2">
                  <a:lumMod val="50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4932363" algn="ctr"/>
              </a:tabLst>
            </a:pP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bg2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ส่วนของผู้ถือหุ้นสามัญ</a:t>
            </a:r>
            <a:endParaRPr lang="th-TH" dirty="0">
              <a:solidFill>
                <a:schemeClr val="bg2">
                  <a:lumMod val="50000"/>
                </a:schemeClr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643570" y="2357430"/>
            <a:ext cx="2714644" cy="157163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(%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) </a:t>
            </a:r>
          </a:p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ยิ่งสูง 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ยิ่งดี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อัตราส่วนวัดความสามารถในการทำกำไร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(Profitability Ratio)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4. อัตราผลตอบแทนต่อสินทรัพย์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(Return On Assets Ratio - ROA) 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pPr marL="539750" indent="-539750">
              <a:spcBef>
                <a:spcPts val="0"/>
              </a:spcBef>
              <a:buNone/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b="1" dirty="0" smtClean="0">
                <a:solidFill>
                  <a:srgbClr val="FF0000"/>
                </a:solidFill>
                <a:latin typeface="Cordia New" pitchFamily="34" charset="-34"/>
                <a:cs typeface="Cordia New" pitchFamily="34" charset="-34"/>
              </a:rPr>
              <a:t>หรือ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อัตราผลตอบแทนต่อเงินลงทุน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(Return On Investment Ratio - ROI)</a:t>
            </a: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3144838" algn="r"/>
              </a:tabLst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en-US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ROA =</a:t>
            </a:r>
            <a:r>
              <a:rPr lang="th-TH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        กำไรสุทธิ	</a:t>
            </a:r>
            <a:endParaRPr lang="th-TH" u="sng" dirty="0" smtClean="0">
              <a:solidFill>
                <a:srgbClr val="7030A0"/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2244725" algn="ctr"/>
              </a:tabLst>
            </a:pPr>
            <a:r>
              <a:rPr lang="th-TH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สินทรัพย์ที่มีตัวตน</a:t>
            </a:r>
            <a:endParaRPr lang="th-TH" dirty="0" smtClean="0">
              <a:solidFill>
                <a:srgbClr val="7030A0"/>
              </a:solidFill>
              <a:latin typeface="Cordia New" pitchFamily="34" charset="-34"/>
              <a:cs typeface="Cordia New" pitchFamily="34" charset="-34"/>
            </a:endParaRP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en-US" dirty="0" smtClean="0">
                <a:latin typeface="Cordia New" pitchFamily="34" charset="-34"/>
                <a:cs typeface="Cordia New" pitchFamily="34" charset="-34"/>
              </a:rPr>
              <a:t>5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.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อัตราการหมุนของสินทรัพย์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(Assets Turnover Ratio)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5195888" algn="r"/>
              </a:tabLst>
            </a:pPr>
            <a:r>
              <a:rPr lang="en-US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อัตราการหมุนของสินทรัพย์</a:t>
            </a:r>
            <a:r>
              <a:rPr lang="en-US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=</a:t>
            </a:r>
            <a:r>
              <a:rPr lang="th-TH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        </a:t>
            </a:r>
            <a:r>
              <a:rPr lang="th-TH" u="sng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ยอดขาย</a:t>
            </a:r>
            <a:r>
              <a:rPr lang="th-TH" u="sng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4211638" algn="ctr"/>
              </a:tabLst>
            </a:pPr>
            <a:r>
              <a:rPr lang="th-TH" dirty="0" smtClean="0">
                <a:solidFill>
                  <a:srgbClr val="7030A0"/>
                </a:solidFill>
                <a:latin typeface="Cordia New" pitchFamily="34" charset="-34"/>
                <a:cs typeface="Cordia New" pitchFamily="34" charset="-34"/>
              </a:rPr>
              <a:t>	สินทรัพย์ที่มีตัวตน</a:t>
            </a:r>
          </a:p>
          <a:p>
            <a:pPr>
              <a:buNone/>
            </a:pP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4857752" y="2285992"/>
            <a:ext cx="2428892" cy="1357322"/>
          </a:xfrm>
          <a:prstGeom prst="wedgeEllipseCallout">
            <a:avLst>
              <a:gd name="adj1" fmla="val -75154"/>
              <a:gd name="adj2" fmla="val -15258"/>
            </a:avLst>
          </a:prstGeom>
          <a:solidFill>
            <a:srgbClr val="CC99FF"/>
          </a:solidFill>
          <a:effectLst>
            <a:outerShdw dist="12700" dir="11400000" sx="1000" sy="1000" rotWithShape="0">
              <a:srgbClr val="000000">
                <a:alpha val="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(เท่า)</a:t>
            </a:r>
          </a:p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หรือ </a:t>
            </a:r>
            <a:r>
              <a:rPr lang="en-US" sz="2400" dirty="0" smtClean="0">
                <a:latin typeface="Cordia New" pitchFamily="34" charset="-34"/>
                <a:cs typeface="Cordia New" pitchFamily="34" charset="-34"/>
              </a:rPr>
              <a:t>(x100 = %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) </a:t>
            </a:r>
          </a:p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ยิ่ง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สูง ยิ่ง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ดี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6286512" y="4714884"/>
            <a:ext cx="2286016" cy="1071570"/>
          </a:xfrm>
          <a:prstGeom prst="wedgeEllipseCallout">
            <a:avLst>
              <a:gd name="adj1" fmla="val -61374"/>
              <a:gd name="adj2" fmla="val -14288"/>
            </a:avLst>
          </a:prstGeom>
          <a:solidFill>
            <a:srgbClr val="CC99FF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(ครั้ง)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ยิ่ง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สูง ยิ่ง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ดี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อัตราส่วนวัดความคุ้มครอง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(Coverage Ratio)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อัตราส่วนความคุ้มครอง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(Time Interest Earned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pPr>
              <a:buNone/>
            </a:pP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5195888" algn="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อัตราส่วน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ความคุ้มครอง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=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th-TH" u="sng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        </a:t>
            </a:r>
            <a:r>
              <a:rPr lang="th-TH" u="sng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กำไรก่อนหักดอกเบี้ยและภาษี</a:t>
            </a:r>
            <a:r>
              <a:rPr lang="th-TH" u="sng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</a:p>
          <a:p>
            <a:pPr marL="0" indent="0">
              <a:spcBef>
                <a:spcPts val="0"/>
              </a:spcBef>
              <a:buNone/>
              <a:tabLst>
                <a:tab pos="4668838" algn="ctr"/>
              </a:tabLst>
            </a:pP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1">
                    <a:lumMod val="50000"/>
                  </a:schemeClr>
                </a:solidFill>
                <a:latin typeface="Cordia New" pitchFamily="34" charset="-34"/>
                <a:cs typeface="Cordia New" pitchFamily="34" charset="-34"/>
              </a:rPr>
              <a:t>ดอกเบี้ยจ่าย</a:t>
            </a:r>
            <a:endParaRPr lang="th-TH" dirty="0" smtClean="0">
              <a:solidFill>
                <a:schemeClr val="accent1">
                  <a:lumMod val="50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6143636" y="3286124"/>
            <a:ext cx="2286016" cy="1071570"/>
          </a:xfrm>
          <a:prstGeom prst="wedgeEllipseCallout">
            <a:avLst>
              <a:gd name="adj1" fmla="val -56526"/>
              <a:gd name="adj2" fmla="val -9057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(เท่า)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  <a:p>
            <a:pPr algn="ctr"/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 ยิ่ง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สูง ยิ่ง</a:t>
            </a:r>
            <a:r>
              <a:rPr lang="th-TH" sz="2400" dirty="0" smtClean="0">
                <a:latin typeface="Cordia New" pitchFamily="34" charset="-34"/>
                <a:cs typeface="Cordia New" pitchFamily="34" charset="-34"/>
              </a:rPr>
              <a:t>ดี</a:t>
            </a:r>
            <a:endParaRPr lang="th-TH" sz="2400" dirty="0" smtClean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ข้อจำกัดในการใช้อัตราส่วนทางการเงิน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1. ความแตกต่างในการบันทึกบัญชี เช่น </a:t>
            </a:r>
          </a:p>
          <a:p>
            <a:pPr lvl="1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การตีราคาสินค้าคงเหลือ –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FIFO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หรือ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Average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pPr lvl="1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การคิดค่าเสื่อมราคา – เส้นตรง, ยอดลดลงทวีคูณ, ผลรวมจำนวนปี หรือ ตามชั่วโมงการใช้เครื่องจักร หรือผลผลิตที่ผลิตได้</a:t>
            </a: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2. ไม่ได้คำนึงถึงมูลค่าปัจจุบันของเงิน</a:t>
            </a:r>
          </a:p>
          <a:p>
            <a:pPr lvl="1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เวลาต่างกัน ค่าของเงินต่างกัน</a:t>
            </a: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th-TH" sz="2600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3. รอบระยะเวลาบัญขีแตกต่างกัน</a:t>
            </a:r>
          </a:p>
          <a:p>
            <a:pPr lvl="1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เกิดความคลาด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เคลื่อนหากนำมาเปรียบเทียบกัน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pPr marL="274320" lvl="1">
              <a:spcBef>
                <a:spcPts val="600"/>
              </a:spcBef>
              <a:buClr>
                <a:schemeClr val="accent1"/>
              </a:buClr>
            </a:pPr>
            <a:r>
              <a:rPr lang="th-TH" sz="2600" dirty="0" smtClean="0">
                <a:solidFill>
                  <a:schemeClr val="tx1"/>
                </a:solidFill>
                <a:latin typeface="Cordia New" pitchFamily="34" charset="-34"/>
                <a:cs typeface="Cordia New" pitchFamily="34" charset="-34"/>
              </a:rPr>
              <a:t>4. เหตุการณ์ที่ไม่ใช่ข้อมูลทางการเงิน</a:t>
            </a:r>
          </a:p>
          <a:p>
            <a:pPr lvl="1"/>
            <a:r>
              <a:rPr lang="th-TH" dirty="0" smtClean="0">
                <a:latin typeface="Cordia New" pitchFamily="34" charset="-34"/>
                <a:cs typeface="Cordia New" pitchFamily="34" charset="-34"/>
              </a:rPr>
              <a:t>ควรใช้ข้อมูลเชิงคุณภาพมาประกอบการพิจารณาตัดสินใจ</a:t>
            </a:r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pPr lvl="1">
              <a:buNone/>
            </a:pPr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กรณีศึกษา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dirty="0" smtClean="0"/>
              <a:t>ให้แต่ละกลุ่มนำงบการเงินที่ค้นคว้ามาวิเคราะห์โดยใช้อัตราส่วนทางการเงินในแต่ละด้าน เปรียบเทียบ 2 ปี ดังนี้</a:t>
            </a:r>
          </a:p>
          <a:p>
            <a:pPr lvl="1"/>
            <a:r>
              <a:rPr lang="th-TH" dirty="0" smtClean="0"/>
              <a:t>ด้านสภาพคล่อง</a:t>
            </a:r>
          </a:p>
          <a:p>
            <a:pPr lvl="1"/>
            <a:r>
              <a:rPr lang="th-TH" dirty="0" smtClean="0"/>
              <a:t>ด้านสภาพหนี้สิน</a:t>
            </a:r>
          </a:p>
          <a:p>
            <a:pPr lvl="1"/>
            <a:r>
              <a:rPr lang="th-TH" dirty="0" smtClean="0"/>
              <a:t>ด้านความสามารถในการทำกำไร</a:t>
            </a:r>
          </a:p>
          <a:p>
            <a:pPr lvl="1"/>
            <a:r>
              <a:rPr lang="th-TH" dirty="0" smtClean="0"/>
              <a:t>ด้านความคุ้มครอง</a:t>
            </a:r>
          </a:p>
          <a:p>
            <a:endParaRPr 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การวิเคราะห์งบการเงิน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dirty="0" smtClean="0"/>
              <a:t>กระบวนการค้นหาข้อเท็จจริงเกี่ยวกับ</a:t>
            </a:r>
          </a:p>
          <a:p>
            <a:pPr lvl="1"/>
            <a:r>
              <a:rPr lang="th-TH" dirty="0" smtClean="0"/>
              <a:t>ฐานะทางการเงิน</a:t>
            </a:r>
          </a:p>
          <a:p>
            <a:pPr lvl="1"/>
            <a:r>
              <a:rPr lang="th-TH" dirty="0" smtClean="0"/>
              <a:t>ผลการดำเนินงาน</a:t>
            </a:r>
          </a:p>
          <a:p>
            <a:r>
              <a:rPr lang="th-TH" dirty="0" smtClean="0"/>
              <a:t>โดยการใช้เครื่องมือในการวิเคราะห์ พยากรณ์ วินิจฉัยปัญหา</a:t>
            </a:r>
          </a:p>
          <a:p>
            <a:r>
              <a:rPr lang="th-TH" dirty="0" smtClean="0"/>
              <a:t>ผู้วิเคราะห์ ต้องมีความรู้ และความชำนาญด้านการเงิน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วัตถุประสงค์ของการวิเคราะห์งบการเงิน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dirty="0" smtClean="0"/>
              <a:t>เพื่อเปลี่ยนแปลงข้อมูลของงบการเงินให้เป็นประโยชน์</a:t>
            </a:r>
          </a:p>
          <a:p>
            <a:r>
              <a:rPr lang="th-TH" dirty="0" smtClean="0"/>
              <a:t>เพื่อใช้ข้อมูลที่วิเคราะห์ได้นำเป็นแนวทางในการตัดสินใจทางการเงินอย่างเหมาะสม</a:t>
            </a:r>
          </a:p>
          <a:p>
            <a:r>
              <a:rPr lang="th-TH" dirty="0" smtClean="0"/>
              <a:t>ภายใต้ต้นทุนการวิเคราะห์ที่คุ้มค่าต่อการได้รับประโยชน์</a:t>
            </a:r>
          </a:p>
          <a:p>
            <a:r>
              <a:rPr lang="th-TH" dirty="0" smtClean="0"/>
              <a:t>ทั้งนี้ต้องแปลความหมายงบการเงินได้อย่างถูกต้อง</a:t>
            </a:r>
          </a:p>
          <a:p>
            <a:r>
              <a:rPr lang="th-TH" dirty="0" smtClean="0"/>
              <a:t>กลุ่มบุคคลที่ใช้ประโยชน์จากการวิเคราะห์งบการเงิน ได้แก่</a:t>
            </a:r>
          </a:p>
          <a:p>
            <a:pPr lvl="1"/>
            <a:r>
              <a:rPr lang="th-TH" dirty="0" smtClean="0"/>
              <a:t>ผู้เป็นเจ้าของ - ความสามารถในการทำกำไร</a:t>
            </a:r>
          </a:p>
          <a:p>
            <a:pPr lvl="1"/>
            <a:r>
              <a:rPr lang="th-TH" dirty="0" smtClean="0"/>
              <a:t>ผู้บริหาร - ปรับปรุงและวางแผนการบริหารงานฟ</a:t>
            </a:r>
          </a:p>
          <a:p>
            <a:pPr lvl="1"/>
            <a:r>
              <a:rPr lang="th-TH" dirty="0" smtClean="0"/>
              <a:t>นักลงทุน - อัตราผลตอบแทน และความเสี่ยง</a:t>
            </a:r>
          </a:p>
          <a:p>
            <a:pPr lvl="1"/>
            <a:r>
              <a:rPr lang="th-TH" dirty="0" smtClean="0"/>
              <a:t>เจ้าหนี้ - ความสามารถในการชำระหนี้</a:t>
            </a:r>
          </a:p>
          <a:p>
            <a:pPr lvl="1"/>
            <a:r>
              <a:rPr lang="th-TH" dirty="0" smtClean="0"/>
              <a:t>ผู้สนใจอื่น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000628" y="4071942"/>
            <a:ext cx="142876" cy="6429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Right Brace 4"/>
          <p:cNvSpPr/>
          <p:nvPr/>
        </p:nvSpPr>
        <p:spPr>
          <a:xfrm>
            <a:off x="5000628" y="4929198"/>
            <a:ext cx="142876" cy="11430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Rectangle 5"/>
          <p:cNvSpPr/>
          <p:nvPr/>
        </p:nvSpPr>
        <p:spPr>
          <a:xfrm>
            <a:off x="5357818" y="4143380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ผู้วิเคราะห์ภายใน</a:t>
            </a:r>
            <a:endParaRPr lang="th-TH" sz="2400" dirty="0"/>
          </a:p>
        </p:txBody>
      </p:sp>
      <p:sp>
        <p:nvSpPr>
          <p:cNvPr id="7" name="Rectangle 6"/>
          <p:cNvSpPr/>
          <p:nvPr/>
        </p:nvSpPr>
        <p:spPr>
          <a:xfrm>
            <a:off x="5357818" y="5286388"/>
            <a:ext cx="178595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ผู้วิเคราะห์ภายนอก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ขั้นตอนการ</a:t>
            </a:r>
            <a:r>
              <a:rPr lang="th-TH" dirty="0" smtClean="0"/>
              <a:t>วิเคราะห์</a:t>
            </a:r>
            <a:r>
              <a:rPr lang="th-TH" dirty="0" smtClean="0"/>
              <a:t>งบการเงิน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dirty="0" smtClean="0"/>
              <a:t>1. กำหนดวัตถุประสงค์</a:t>
            </a:r>
          </a:p>
          <a:p>
            <a:r>
              <a:rPr lang="th-TH" dirty="0" smtClean="0"/>
              <a:t>2. จัดเก็บรวบรวมข้อมูล</a:t>
            </a:r>
          </a:p>
          <a:p>
            <a:r>
              <a:rPr lang="th-TH" dirty="0" smtClean="0"/>
              <a:t>3. จัดวางข้อมูลให้อยู่ในรูปแบบเดียวกัน</a:t>
            </a:r>
          </a:p>
          <a:p>
            <a:r>
              <a:rPr lang="th-TH" dirty="0" smtClean="0"/>
              <a:t>4. เลือกเครื่องมือที่จะนำมาวิเคราะห์ให้เหมาะสม</a:t>
            </a:r>
          </a:p>
          <a:p>
            <a:r>
              <a:rPr lang="th-TH" dirty="0" smtClean="0"/>
              <a:t>5. การแปลความหมายและประเมินผล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ข้อจำกัดในการวิเคราะห์งบการเงิน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solidFill>
                  <a:srgbClr val="7030A0"/>
                </a:solidFill>
              </a:rPr>
              <a:t>1. การจัดสรรรายได้ และค่าใช้จ่ายสำหรับรอบระยะเวลาบัญชีหนึ่งกับดุลยพินิจของบุคคล เช่น การตีราคาสินค้าคงเหลือ การคิดค่าเสื่อมราคา</a:t>
            </a:r>
          </a:p>
          <a:p>
            <a:r>
              <a:rPr lang="th-TH" dirty="0" smtClean="0">
                <a:solidFill>
                  <a:schemeClr val="accent3">
                    <a:lumMod val="75000"/>
                  </a:schemeClr>
                </a:solidFill>
              </a:rPr>
              <a:t>2. จำนวนเงินที่ปรากฎในงบดุลไม่ถูกต้องตามข้อเท็จจริง เช่น ไม่แสดงราคาตามที่จะขายได้ในเวลานั้น ๆ</a:t>
            </a:r>
          </a:p>
          <a:p>
            <a:r>
              <a:rPr lang="th-TH" dirty="0" smtClean="0">
                <a:solidFill>
                  <a:srgbClr val="00B050"/>
                </a:solidFill>
              </a:rPr>
              <a:t>3. ข้อจำกัดด้านงบดุลและงบกำไรขาดทุนที่จัดทำขึ้นต่างวาระ เช่น อำนาจซื้อของเงินในแต่ละช่วงเวลา</a:t>
            </a:r>
          </a:p>
          <a:p>
            <a:endParaRPr lang="th-TH" dirty="0" smtClean="0"/>
          </a:p>
          <a:p>
            <a:r>
              <a:rPr lang="th-TH" dirty="0" smtClean="0">
                <a:solidFill>
                  <a:schemeClr val="accent1">
                    <a:lumMod val="50000"/>
                  </a:schemeClr>
                </a:solidFill>
              </a:rPr>
              <a:t>ดังนั้น การจะนำข้อมูลจากงบการเงินมาวิเคราะห์เพื่อใช้ประโยชน์ จึงอยู่ภายใต้ข้อสมมติในการจัดทำบัญชีตามแต่ประเภทธุรกิจ ผู้วิเคราะห์จะต้องศึกษาวิธีการบัญชีที่ธุรกิจถือปฏิบัติก่อน จึงนำข้อมูลมาใช้ประโยชน์ในการวิเคราะห์ต่อไป</a:t>
            </a:r>
            <a:endParaRPr lang="th-TH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ข้อมูลที่ใช้เปรียบเทียบงบการเงิน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h-TH" dirty="0" smtClean="0"/>
          </a:p>
          <a:p>
            <a:r>
              <a:rPr lang="th-TH" dirty="0" smtClean="0"/>
              <a:t>การเปรียบเทียบกับธุรกิจประเภทเดียวกัน</a:t>
            </a:r>
          </a:p>
          <a:p>
            <a:r>
              <a:rPr lang="th-TH" dirty="0" smtClean="0"/>
              <a:t>การเปรียบเทียบกับเป้าหมาย</a:t>
            </a:r>
          </a:p>
          <a:p>
            <a:r>
              <a:rPr lang="th-TH" dirty="0" smtClean="0"/>
              <a:t>การเปรียบเทียบกับแนวโน้ม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การวิเคราะห์โดยใช้ </a:t>
            </a:r>
            <a:r>
              <a:rPr lang="th-TH" b="1" dirty="0" smtClean="0"/>
              <a:t>อัตราส่วน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b="1" dirty="0" smtClean="0">
                <a:latin typeface="Cordia New" pitchFamily="34" charset="-34"/>
                <a:cs typeface="Cordia New" pitchFamily="34" charset="-34"/>
              </a:rPr>
              <a:t>แบ่งตามการวิเคราะห์ออกเป็น 4 ด้าน</a:t>
            </a:r>
          </a:p>
          <a:p>
            <a:endParaRPr lang="th-TH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1. อัตราส่วนวัดสภาพคล่อง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(Liquidity Ratio)</a:t>
            </a: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2. อัตราส่วนวัดสภาพหนี้สิน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(Debt Ratio)</a:t>
            </a: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3. อัตราส่วนวัดความสามารถในการทำกำไร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(Profitability Ratio)</a:t>
            </a: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4. อัตราส่วนวัดความคุ้มครอง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(Coverage Ratio)</a:t>
            </a:r>
          </a:p>
          <a:p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อัตราส่วนวัดสภาพคล่อง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(Liquidity Ratio)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1. อัตราส่วนเงินทุนหมุนเวียน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(Current Ratio)</a:t>
            </a: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4308475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อัตราส่วน</a:t>
            </a: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เงินทุนหมุนเวียน </a:t>
            </a:r>
            <a:r>
              <a:rPr lang="en-US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u="sng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สินทรัพย์</a:t>
            </a:r>
            <a:r>
              <a:rPr lang="th-TH" u="sng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หมุนเวียน</a:t>
            </a:r>
          </a:p>
          <a:p>
            <a:pPr marL="0" indent="0">
              <a:spcBef>
                <a:spcPts val="0"/>
              </a:spcBef>
              <a:buNone/>
              <a:tabLst>
                <a:tab pos="4308475" algn="ctr"/>
              </a:tabLst>
            </a:pP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	หนี้สินหมุนเวียน</a:t>
            </a:r>
            <a:endParaRPr lang="en-US" dirty="0" smtClean="0">
              <a:solidFill>
                <a:srgbClr val="0070C0"/>
              </a:solidFill>
              <a:latin typeface="Cordia New" pitchFamily="34" charset="-34"/>
              <a:cs typeface="Cordia New" pitchFamily="34" charset="-34"/>
            </a:endParaRP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2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. 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อัตราส่วนเงิน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ทุน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หมุนเร็ว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(Quick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195888" algn="ctr"/>
              </a:tabLst>
            </a:pPr>
            <a:r>
              <a:rPr lang="th-TH" dirty="0" smtClean="0"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อัตราส่วนเงินทุนหมุน</a:t>
            </a: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เร็ว </a:t>
            </a:r>
            <a:r>
              <a:rPr lang="en-US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u="sng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สินทรัพย์</a:t>
            </a:r>
            <a:r>
              <a:rPr lang="th-TH" u="sng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หมุนเวียน-สินค้าคงเหลือ-ค่าใช้จ่ายจ่ายล่วงหน้า</a:t>
            </a:r>
            <a:endParaRPr lang="th-TH" u="sng" dirty="0" smtClean="0">
              <a:solidFill>
                <a:srgbClr val="0070C0"/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5195888" algn="ctr"/>
              </a:tabLst>
            </a:pP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	หนี้สิน</a:t>
            </a: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หมุนเวียน</a:t>
            </a:r>
            <a:endParaRPr lang="en-US" dirty="0" smtClean="0">
              <a:solidFill>
                <a:srgbClr val="0070C0"/>
              </a:solidFill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6643702" y="5286388"/>
            <a:ext cx="2214578" cy="1000132"/>
          </a:xfrm>
          <a:prstGeom prst="wedgeEllipseCallout">
            <a:avLst>
              <a:gd name="adj1" fmla="val -53964"/>
              <a:gd name="adj2" fmla="val -44166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(เท่า) ยิ่งสูง ยิ่งดี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อัตราส่วนวัดสภาพคล่อง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(Liquidity Ratio)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3. อัตราการหมุนของลูกหนี้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(Accounts Receivable Turnover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3587750" algn="ctr"/>
              </a:tabLst>
            </a:pP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อัตรา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การหมุนของลูกหนี้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u="sng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      ขายเชื่อ	</a:t>
            </a:r>
            <a:endParaRPr lang="th-TH" u="sng" dirty="0" smtClean="0">
              <a:solidFill>
                <a:schemeClr val="accent1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3768725" algn="ctr"/>
              </a:tabLst>
            </a:pP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ลูกหนี้เฉลี่ย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>
              <a:buNone/>
            </a:pPr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r>
              <a:rPr lang="th-TH" dirty="0" smtClean="0">
                <a:latin typeface="Cordia New" pitchFamily="34" charset="-34"/>
                <a:cs typeface="Cordia New" pitchFamily="34" charset="-34"/>
              </a:rPr>
              <a:t>4. ระยะเวลาใน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การเก็บ</a:t>
            </a:r>
            <a:r>
              <a:rPr lang="th-TH" dirty="0" smtClean="0">
                <a:latin typeface="Cordia New" pitchFamily="34" charset="-34"/>
                <a:cs typeface="Cordia New" pitchFamily="34" charset="-34"/>
              </a:rPr>
              <a:t>หนี้ 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(Average Collection Period Ratio</a:t>
            </a:r>
            <a:r>
              <a:rPr lang="en-US" dirty="0" smtClean="0">
                <a:latin typeface="Cordia New" pitchFamily="34" charset="-34"/>
                <a:cs typeface="Cordia New" pitchFamily="34" charset="-34"/>
              </a:rPr>
              <a:t>)</a:t>
            </a: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  <a:p>
            <a:pPr marL="0" indent="0">
              <a:buNone/>
              <a:tabLst>
                <a:tab pos="539750" algn="l"/>
                <a:tab pos="3948113" algn="ctr"/>
              </a:tabLst>
            </a:pPr>
            <a:r>
              <a:rPr lang="th-TH" dirty="0" smtClean="0">
                <a:solidFill>
                  <a:srgbClr val="0070C0"/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ระยะเวลา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ในการเก็บหนี้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= </a:t>
            </a:r>
            <a:r>
              <a:rPr lang="th-TH" u="sng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      </a:t>
            </a:r>
            <a:r>
              <a:rPr lang="th-TH" u="sng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365</a:t>
            </a:r>
            <a:r>
              <a:rPr lang="th-TH" u="sng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u="sng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endParaRPr lang="th-TH" u="sng" dirty="0" smtClean="0">
              <a:solidFill>
                <a:schemeClr val="accent1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pPr marL="0" indent="0">
              <a:spcBef>
                <a:spcPts val="0"/>
              </a:spcBef>
              <a:buNone/>
              <a:tabLst>
                <a:tab pos="4129088" algn="ctr"/>
              </a:tabLst>
            </a:pP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	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การ</a:t>
            </a:r>
            <a:r>
              <a:rPr lang="th-TH" dirty="0" smtClean="0">
                <a:solidFill>
                  <a:schemeClr val="accent1">
                    <a:lumMod val="75000"/>
                  </a:schemeClr>
                </a:solidFill>
                <a:latin typeface="Cordia New" pitchFamily="34" charset="-34"/>
                <a:cs typeface="Cordia New" pitchFamily="34" charset="-34"/>
              </a:rPr>
              <a:t>หมุนของลูกหนี้</a:t>
            </a:r>
            <a:endParaRPr lang="en-US" dirty="0" smtClean="0">
              <a:solidFill>
                <a:schemeClr val="accent1">
                  <a:lumMod val="75000"/>
                </a:schemeClr>
              </a:solidFill>
              <a:latin typeface="Cordia New" pitchFamily="34" charset="-34"/>
              <a:cs typeface="Cordia New" pitchFamily="34" charset="-34"/>
            </a:endParaRPr>
          </a:p>
          <a:p>
            <a:endParaRPr lang="en-US" dirty="0" smtClean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5786446" y="2357430"/>
            <a:ext cx="2571768" cy="1000132"/>
          </a:xfrm>
          <a:prstGeom prst="wedgeEllipseCallout">
            <a:avLst>
              <a:gd name="adj1" fmla="val -68509"/>
              <a:gd name="adj2" fmla="val -4139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(ครั้ง) ยิ่งมาก ยิ่งดี</a:t>
            </a:r>
            <a:endParaRPr lang="th-TH" sz="2400" dirty="0"/>
          </a:p>
        </p:txBody>
      </p:sp>
      <p:sp>
        <p:nvSpPr>
          <p:cNvPr id="5" name="Oval Callout 4"/>
          <p:cNvSpPr/>
          <p:nvPr/>
        </p:nvSpPr>
        <p:spPr>
          <a:xfrm>
            <a:off x="6286512" y="4857760"/>
            <a:ext cx="2500330" cy="1000132"/>
          </a:xfrm>
          <a:prstGeom prst="wedgeEllipseCallout">
            <a:avLst>
              <a:gd name="adj1" fmla="val -66476"/>
              <a:gd name="adj2" fmla="val -4693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/>
              <a:t>(วัน) ยิ่งสั้น ยิ่งดี</a:t>
            </a:r>
            <a:endParaRPr lang="th-TH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226</TotalTime>
  <Words>767</Words>
  <Application>Microsoft Office PowerPoint</Application>
  <PresentationFormat>On-screen Show (4:3)</PresentationFormat>
  <Paragraphs>160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การวิเคราะห์งบการเงิน และอัตราส่วนทางการเงิน</vt:lpstr>
      <vt:lpstr>การวิเคราะห์งบการเงิน</vt:lpstr>
      <vt:lpstr>วัตถุประสงค์ของการวิเคราะห์งบการเงิน</vt:lpstr>
      <vt:lpstr>ขั้นตอนการวิเคราะห์งบการเงิน</vt:lpstr>
      <vt:lpstr>ข้อจำกัดในการวิเคราะห์งบการเงิน</vt:lpstr>
      <vt:lpstr>ข้อมูลที่ใช้เปรียบเทียบงบการเงิน</vt:lpstr>
      <vt:lpstr>การวิเคราะห์โดยใช้ อัตราส่วน</vt:lpstr>
      <vt:lpstr>อัตราส่วนวัดสภาพคล่อง (Liquidity Ratio)</vt:lpstr>
      <vt:lpstr>อัตราส่วนวัดสภาพคล่อง (Liquidity Ratio)</vt:lpstr>
      <vt:lpstr>อัตราส่วนวัดสภาพคล่อง (Liquidity Ratio)</vt:lpstr>
      <vt:lpstr>อัตราส่วนวัดสภาพหนี้สิน (Debt Ratio)</vt:lpstr>
      <vt:lpstr>อัตราส่วนวัดความสามารถในการทำกำไร (Profitability Ratio)</vt:lpstr>
      <vt:lpstr>อัตราส่วนวัดความสามารถในการทำกำไร (Profitability Ratio)</vt:lpstr>
      <vt:lpstr>อัตราส่วนวัดความคุ้มครอง (Coverage Ratio)</vt:lpstr>
      <vt:lpstr>ข้อจำกัดในการใช้อัตราส่วนทางการเงิน</vt:lpstr>
      <vt:lpstr>กรณีศึกษา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Toon</dc:creator>
  <cp:lastModifiedBy>Toon</cp:lastModifiedBy>
  <cp:revision>40</cp:revision>
  <dcterms:created xsi:type="dcterms:W3CDTF">2012-12-26T10:09:03Z</dcterms:created>
  <dcterms:modified xsi:type="dcterms:W3CDTF">2013-01-05T05:37:57Z</dcterms:modified>
</cp:coreProperties>
</file>